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34" r:id="rId2"/>
    <p:sldId id="345" r:id="rId3"/>
    <p:sldId id="347" r:id="rId4"/>
    <p:sldId id="348" r:id="rId5"/>
    <p:sldId id="350" r:id="rId6"/>
    <p:sldId id="351" r:id="rId7"/>
    <p:sldId id="352" r:id="rId8"/>
    <p:sldId id="353" r:id="rId9"/>
    <p:sldId id="354" r:id="rId10"/>
    <p:sldId id="355" r:id="rId11"/>
    <p:sldId id="33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0033CC"/>
    <a:srgbClr val="0000FF"/>
    <a:srgbClr val="1D1496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3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61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6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第十一节  腹泻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</a:t>
            </a:r>
            <a:endParaRPr lang="en-US" altLang="zh-CN" dirty="0" smtClean="0"/>
          </a:p>
          <a:p>
            <a:pPr lvl="1"/>
            <a:r>
              <a:rPr dirty="0" smtClean="0"/>
              <a:t>血常规</a:t>
            </a:r>
            <a:r>
              <a:rPr dirty="0"/>
              <a:t>、便常规、</a:t>
            </a:r>
            <a:r>
              <a:rPr dirty="0" smtClean="0"/>
              <a:t>便培养等</a:t>
            </a:r>
            <a:endParaRPr dirty="0"/>
          </a:p>
          <a:p>
            <a:pPr lvl="1"/>
            <a:r>
              <a:rPr dirty="0" smtClean="0"/>
              <a:t>电解质检查</a:t>
            </a:r>
            <a:r>
              <a:rPr dirty="0"/>
              <a:t>、</a:t>
            </a:r>
            <a:r>
              <a:rPr lang="en-US" altLang="zh-CN" dirty="0"/>
              <a:t>B</a:t>
            </a:r>
            <a:r>
              <a:rPr dirty="0"/>
              <a:t>超、</a:t>
            </a:r>
            <a:r>
              <a:rPr dirty="0" smtClean="0"/>
              <a:t>纤维肠镜检查等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sz="2800" dirty="0" smtClean="0">
                <a:ea typeface="隶书" pitchFamily="49" charset="-122"/>
              </a:rPr>
              <a:t>腹泻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肠道感染、炎症或胃大部切除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 algn="just" eaLnBrk="1" hangingPunct="1"/>
            <a:r>
              <a:rPr lang="zh-CN" altLang="en-US" sz="2800" dirty="0" smtClean="0">
                <a:ea typeface="隶书" pitchFamily="49" charset="-122"/>
              </a:rPr>
              <a:t>体液</a:t>
            </a:r>
            <a:r>
              <a:rPr lang="zh-CN" altLang="en-US" sz="2800" dirty="0" smtClean="0">
                <a:ea typeface="隶书" pitchFamily="49" charset="-122"/>
              </a:rPr>
              <a:t>不足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腹泻所致体液丢失过多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 algn="just" eaLnBrk="1" hangingPunct="1"/>
            <a:r>
              <a:rPr lang="zh-CN" altLang="en-US" sz="2800" dirty="0" smtClean="0">
                <a:ea typeface="隶书" pitchFamily="49" charset="-122"/>
              </a:rPr>
              <a:t>营养失调</a:t>
            </a:r>
            <a:r>
              <a:rPr lang="zh-CN" altLang="en-US" sz="2800" dirty="0" smtClean="0">
                <a:ea typeface="隶书" pitchFamily="49" charset="-122"/>
              </a:rPr>
              <a:t>：低于机体需要量</a:t>
            </a:r>
            <a:r>
              <a:rPr lang="zh-CN" altLang="en-US" sz="3200" dirty="0" smtClean="0"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3200" dirty="0" smtClean="0"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消化吸收障碍和（或）摄入减少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 algn="just" eaLnBrk="1" hangingPunct="1"/>
            <a:r>
              <a:rPr lang="zh-CN" altLang="en-US" sz="2800" dirty="0" smtClean="0">
                <a:ea typeface="隶书" pitchFamily="49" charset="-122"/>
              </a:rPr>
              <a:t>有皮肤完整性受损的</a:t>
            </a:r>
            <a:r>
              <a:rPr lang="zh-CN" altLang="en-US" sz="2800" dirty="0" smtClean="0">
                <a:ea typeface="隶书" pitchFamily="49" charset="-122"/>
              </a:rPr>
              <a:t>危险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排便次数增多及排泄物对肛周皮肤刺激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en-US" altLang="zh-CN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pPr algn="just" eaLnBrk="1" hangingPunct="1"/>
            <a:r>
              <a:rPr lang="zh-CN" altLang="en-US" sz="2800" smtClean="0">
                <a:ea typeface="隶书" pitchFamily="49" charset="-122"/>
              </a:rPr>
              <a:t>焦虑  </a:t>
            </a:r>
            <a:r>
              <a:rPr lang="zh-CN" altLang="en-US" sz="280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担心疾病预后不良</a:t>
            </a:r>
            <a:r>
              <a:rPr lang="en-US" altLang="zh-CN" sz="2800" dirty="0" smtClean="0">
                <a:solidFill>
                  <a:srgbClr val="990033"/>
                </a:solidFill>
                <a:ea typeface="隶书" pitchFamily="49" charset="-122"/>
              </a:rPr>
              <a:t>/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慢性腹泻迁延不愈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 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dirty="0" smtClean="0"/>
              <a:t>腹泻</a:t>
            </a:r>
            <a:endParaRPr lang="en-US" dirty="0" smtClean="0"/>
          </a:p>
          <a:p>
            <a:pPr lvl="2"/>
            <a:r>
              <a:rPr dirty="0"/>
              <a:t>指排便次数较平时增加，且粪质稀薄、容量及水分增加，可含未消化的食物</a:t>
            </a:r>
            <a:r>
              <a:rPr dirty="0" smtClean="0"/>
              <a:t>、</a:t>
            </a:r>
            <a:r>
              <a:rPr lang="zh-CN" altLang="en-US" dirty="0" smtClean="0"/>
              <a:t>黏液</a:t>
            </a:r>
            <a:r>
              <a:rPr dirty="0" smtClean="0"/>
              <a:t>、脓血及脱落的肠</a:t>
            </a:r>
            <a:r>
              <a:rPr lang="zh-CN" altLang="en-US" dirty="0" smtClean="0"/>
              <a:t>黏膜</a:t>
            </a:r>
            <a:r>
              <a:rPr dirty="0" smtClean="0"/>
              <a:t>等异常成分</a:t>
            </a:r>
            <a:r>
              <a:rPr dirty="0" smtClean="0"/>
              <a:t>。</a:t>
            </a:r>
            <a:endParaRPr lang="en-US" dirty="0" smtClean="0"/>
          </a:p>
          <a:p>
            <a:pPr lvl="2"/>
            <a:r>
              <a:rPr dirty="0"/>
              <a:t>病程≤</a:t>
            </a:r>
            <a:r>
              <a:rPr lang="en-US" altLang="zh-CN" dirty="0"/>
              <a:t>2 </a:t>
            </a:r>
            <a:r>
              <a:rPr dirty="0" smtClean="0"/>
              <a:t>个月者为急性腹泻</a:t>
            </a:r>
            <a:endParaRPr lang="en-US" dirty="0" smtClean="0"/>
          </a:p>
          <a:p>
            <a:pPr lvl="2"/>
            <a:r>
              <a:rPr dirty="0"/>
              <a:t>病程</a:t>
            </a:r>
            <a:r>
              <a:rPr lang="en-US" altLang="zh-CN" dirty="0"/>
              <a:t>&gt;2</a:t>
            </a:r>
            <a:r>
              <a:rPr dirty="0" smtClean="0"/>
              <a:t>个月者为慢性腹泻</a:t>
            </a:r>
            <a:endParaRPr lang="en-US" dirty="0" smtClean="0"/>
          </a:p>
          <a:p>
            <a:pPr>
              <a:buNone/>
            </a:pPr>
            <a:endParaRPr dirty="0"/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pic>
        <p:nvPicPr>
          <p:cNvPr id="4098" name="Picture 2" descr="C:\Documents and Settings\Administrator\Application Data\360se6\Application\User Data\temp\u=2453979883,3219162622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071942"/>
            <a:ext cx="2790825" cy="209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（二）发病机制</a:t>
            </a:r>
            <a:endParaRPr lang="en-US" altLang="zh-CN" dirty="0" smtClean="0"/>
          </a:p>
          <a:p>
            <a:pPr lvl="1"/>
            <a:r>
              <a:rPr dirty="0" smtClean="0"/>
              <a:t>渗出性腹泻</a:t>
            </a:r>
            <a:endParaRPr lang="en-US" dirty="0" smtClean="0"/>
          </a:p>
          <a:p>
            <a:pPr lvl="2"/>
            <a:r>
              <a:rPr dirty="0"/>
              <a:t>炎症、溃疡、</a:t>
            </a:r>
            <a:r>
              <a:rPr dirty="0" smtClean="0"/>
              <a:t>肿瘤浸润    局部血管通透性</a:t>
            </a:r>
            <a:endParaRPr lang="en-US" dirty="0" smtClean="0"/>
          </a:p>
          <a:p>
            <a:pPr lvl="2">
              <a:buNone/>
            </a:pPr>
            <a:r>
              <a:rPr dirty="0" smtClean="0"/>
              <a:t>  蛋白质</a:t>
            </a:r>
            <a:r>
              <a:rPr dirty="0"/>
              <a:t>、</a:t>
            </a:r>
            <a:r>
              <a:rPr dirty="0" smtClean="0"/>
              <a:t>血液渗出及</a:t>
            </a:r>
            <a:r>
              <a:rPr lang="zh-CN" altLang="en-US" dirty="0" smtClean="0"/>
              <a:t>黏液</a:t>
            </a:r>
            <a:r>
              <a:rPr dirty="0" smtClean="0"/>
              <a:t>分泌      </a:t>
            </a:r>
            <a:r>
              <a:rPr dirty="0" smtClean="0"/>
              <a:t>腹泻</a:t>
            </a:r>
            <a:endParaRPr dirty="0"/>
          </a:p>
          <a:p>
            <a:pPr lvl="1"/>
            <a:r>
              <a:rPr dirty="0" smtClean="0"/>
              <a:t>分泌性腹泻 </a:t>
            </a:r>
            <a:endParaRPr lang="en-US" dirty="0" smtClean="0"/>
          </a:p>
          <a:p>
            <a:pPr lvl="2"/>
            <a:r>
              <a:rPr dirty="0" smtClean="0"/>
              <a:t>肠道分泌的水和电解质</a:t>
            </a:r>
            <a:r>
              <a:rPr lang="zh-CN" altLang="en-US" dirty="0" smtClean="0">
                <a:solidFill>
                  <a:srgbClr val="FE230C"/>
                </a:solidFill>
                <a:latin typeface="华文琥珀" pitchFamily="2" charset="-122"/>
                <a:ea typeface="华文琥珀" pitchFamily="2" charset="-122"/>
              </a:rPr>
              <a:t>↑</a:t>
            </a:r>
            <a:r>
              <a:rPr dirty="0" smtClean="0"/>
              <a:t>  </a:t>
            </a:r>
            <a:r>
              <a:rPr lang="en-US" altLang="zh-CN" dirty="0" smtClean="0"/>
              <a:t>+</a:t>
            </a:r>
            <a:r>
              <a:rPr dirty="0" smtClean="0"/>
              <a:t>肠</a:t>
            </a:r>
            <a:r>
              <a:rPr lang="zh-CN" altLang="en-US" dirty="0" smtClean="0"/>
              <a:t>黏膜</a:t>
            </a:r>
            <a:r>
              <a:rPr dirty="0" smtClean="0"/>
              <a:t>功能</a:t>
            </a:r>
            <a:r>
              <a:rPr lang="zh-CN" altLang="en-US" dirty="0" smtClean="0">
                <a:solidFill>
                  <a:srgbClr val="FE230C"/>
                </a:solidFill>
                <a:latin typeface="华文琥珀" pitchFamily="2" charset="-122"/>
                <a:ea typeface="华文琥珀" pitchFamily="2" charset="-122"/>
              </a:rPr>
              <a:t>↓</a:t>
            </a:r>
            <a:r>
              <a:rPr dirty="0" smtClean="0"/>
              <a:t>     腹泻</a:t>
            </a:r>
            <a:endParaRPr lang="en-US" dirty="0" smtClean="0"/>
          </a:p>
          <a:p>
            <a:pPr lvl="1"/>
            <a:r>
              <a:rPr lang="zh-CN" altLang="en-US" dirty="0"/>
              <a:t>动力性腹泻</a:t>
            </a:r>
          </a:p>
          <a:p>
            <a:pPr lvl="2"/>
            <a:r>
              <a:rPr lang="zh-CN" altLang="en-US" dirty="0"/>
              <a:t>肠蠕动       应在肠道内被重吸收的物质不能被吸收</a:t>
            </a:r>
          </a:p>
          <a:p>
            <a:pPr lvl="2">
              <a:buNone/>
            </a:pPr>
            <a:r>
              <a:rPr lang="zh-CN" altLang="en-US" dirty="0"/>
              <a:t>       腹泻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endParaRPr lang="en-US" dirty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cxnSp>
        <p:nvCxnSpPr>
          <p:cNvPr id="6" name="AutoShape 19"/>
          <p:cNvCxnSpPr>
            <a:cxnSpLocks noChangeShapeType="1"/>
          </p:cNvCxnSpPr>
          <p:nvPr/>
        </p:nvCxnSpPr>
        <p:spPr bwMode="auto">
          <a:xfrm>
            <a:off x="4929190" y="2500306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9" name="AutoShape 19"/>
          <p:cNvCxnSpPr>
            <a:cxnSpLocks noChangeShapeType="1"/>
          </p:cNvCxnSpPr>
          <p:nvPr/>
        </p:nvCxnSpPr>
        <p:spPr bwMode="auto">
          <a:xfrm>
            <a:off x="7786710" y="2500306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11" name="直接箭头连接符 10"/>
          <p:cNvCxnSpPr/>
          <p:nvPr/>
        </p:nvCxnSpPr>
        <p:spPr>
          <a:xfrm rot="5400000" flipH="1" flipV="1">
            <a:off x="7501752" y="2499512"/>
            <a:ext cx="28575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rot="5400000" flipH="1" flipV="1">
            <a:off x="5787240" y="2999578"/>
            <a:ext cx="28575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AutoShape 19"/>
          <p:cNvCxnSpPr>
            <a:cxnSpLocks noChangeShapeType="1"/>
          </p:cNvCxnSpPr>
          <p:nvPr/>
        </p:nvCxnSpPr>
        <p:spPr bwMode="auto">
          <a:xfrm>
            <a:off x="6000760" y="3000372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17" name="AutoShape 19"/>
          <p:cNvCxnSpPr>
            <a:cxnSpLocks noChangeShapeType="1"/>
          </p:cNvCxnSpPr>
          <p:nvPr/>
        </p:nvCxnSpPr>
        <p:spPr bwMode="auto">
          <a:xfrm>
            <a:off x="7596091" y="4003476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grpSp>
        <p:nvGrpSpPr>
          <p:cNvPr id="13" name="组合 12"/>
          <p:cNvGrpSpPr/>
          <p:nvPr/>
        </p:nvGrpSpPr>
        <p:grpSpPr>
          <a:xfrm>
            <a:off x="2643174" y="4797152"/>
            <a:ext cx="428628" cy="285752"/>
            <a:chOff x="2714612" y="2357430"/>
            <a:chExt cx="428628" cy="285752"/>
          </a:xfrm>
        </p:grpSpPr>
        <p:cxnSp>
          <p:nvCxnSpPr>
            <p:cNvPr id="18" name="直接箭头连接符 17"/>
            <p:cNvCxnSpPr/>
            <p:nvPr/>
          </p:nvCxnSpPr>
          <p:spPr>
            <a:xfrm rot="5400000" flipH="1" flipV="1">
              <a:off x="2572530" y="2499512"/>
              <a:ext cx="285752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AutoShape 19"/>
            <p:cNvCxnSpPr>
              <a:cxnSpLocks noChangeShapeType="1"/>
            </p:cNvCxnSpPr>
            <p:nvPr/>
          </p:nvCxnSpPr>
          <p:spPr bwMode="auto">
            <a:xfrm>
              <a:off x="2857488" y="2500306"/>
              <a:ext cx="285752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</p:grpSp>
      <p:cxnSp>
        <p:nvCxnSpPr>
          <p:cNvPr id="20" name="AutoShape 19"/>
          <p:cNvCxnSpPr>
            <a:cxnSpLocks noChangeShapeType="1"/>
          </p:cNvCxnSpPr>
          <p:nvPr/>
        </p:nvCxnSpPr>
        <p:spPr bwMode="auto">
          <a:xfrm>
            <a:off x="1571604" y="5440094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（二）发病机制</a:t>
            </a:r>
            <a:endParaRPr lang="en-US" altLang="zh-CN" dirty="0" smtClean="0"/>
          </a:p>
          <a:p>
            <a:pPr lvl="1"/>
            <a:r>
              <a:rPr dirty="0" smtClean="0"/>
              <a:t>渗透性腹泻</a:t>
            </a:r>
            <a:endParaRPr lang="en-US" dirty="0" smtClean="0"/>
          </a:p>
          <a:p>
            <a:pPr lvl="2"/>
            <a:r>
              <a:rPr dirty="0" smtClean="0"/>
              <a:t>肠内容物渗透压     肠内水与电解质的吸收     腹泻</a:t>
            </a:r>
            <a:endParaRPr lang="en-US" dirty="0" smtClean="0"/>
          </a:p>
          <a:p>
            <a:pPr lvl="2"/>
            <a:r>
              <a:rPr dirty="0"/>
              <a:t>常见于服用盐类泻剂（如 </a:t>
            </a:r>
            <a:r>
              <a:rPr lang="en-US" altLang="zh-CN" dirty="0" smtClean="0"/>
              <a:t>MgSO</a:t>
            </a:r>
            <a:r>
              <a:rPr lang="en-US" altLang="zh-CN" baseline="-25000" dirty="0" smtClean="0"/>
              <a:t>4</a:t>
            </a:r>
            <a:r>
              <a:rPr dirty="0"/>
              <a:t>）或甘露醇；消化液分泌减少，</a:t>
            </a:r>
            <a:r>
              <a:rPr dirty="0" smtClean="0"/>
              <a:t>如乳糖酶缺乏。</a:t>
            </a:r>
            <a:endParaRPr lang="en-US" dirty="0" smtClean="0"/>
          </a:p>
          <a:p>
            <a:pPr lvl="1"/>
            <a:r>
              <a:rPr dirty="0" smtClean="0"/>
              <a:t>吸收不良性腹泻</a:t>
            </a:r>
            <a:endParaRPr lang="en-US" dirty="0" smtClean="0"/>
          </a:p>
          <a:p>
            <a:pPr lvl="2"/>
            <a:r>
              <a:rPr dirty="0" smtClean="0"/>
              <a:t>肠道消化吸收面积  或吸收功能障碍     腹泻</a:t>
            </a:r>
            <a:endParaRPr lang="en-US" dirty="0" smtClean="0"/>
          </a:p>
          <a:p>
            <a:pPr lvl="2">
              <a:spcBef>
                <a:spcPts val="500"/>
              </a:spcBef>
            </a:pPr>
            <a:r>
              <a:rPr dirty="0" smtClean="0"/>
              <a:t>常见于小肠大部切除或吸收不良综合征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cxnSp>
        <p:nvCxnSpPr>
          <p:cNvPr id="6" name="直接箭头连接符 5"/>
          <p:cNvCxnSpPr/>
          <p:nvPr/>
        </p:nvCxnSpPr>
        <p:spPr>
          <a:xfrm rot="5400000" flipH="1" flipV="1">
            <a:off x="3786976" y="2499512"/>
            <a:ext cx="28575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AutoShape 19"/>
          <p:cNvCxnSpPr>
            <a:cxnSpLocks noChangeShapeType="1"/>
          </p:cNvCxnSpPr>
          <p:nvPr/>
        </p:nvCxnSpPr>
        <p:spPr bwMode="auto">
          <a:xfrm>
            <a:off x="4000496" y="2500306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8" name="直接箭头连接符 7"/>
          <p:cNvCxnSpPr/>
          <p:nvPr/>
        </p:nvCxnSpPr>
        <p:spPr>
          <a:xfrm rot="5400000">
            <a:off x="7573190" y="2499512"/>
            <a:ext cx="28575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AutoShape 19"/>
          <p:cNvCxnSpPr>
            <a:cxnSpLocks noChangeShapeType="1"/>
          </p:cNvCxnSpPr>
          <p:nvPr/>
        </p:nvCxnSpPr>
        <p:spPr bwMode="auto">
          <a:xfrm>
            <a:off x="7786710" y="2500306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12" name="直接箭头连接符 11"/>
          <p:cNvCxnSpPr/>
          <p:nvPr/>
        </p:nvCxnSpPr>
        <p:spPr>
          <a:xfrm rot="5400000">
            <a:off x="4144166" y="4356900"/>
            <a:ext cx="28575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AutoShape 19"/>
          <p:cNvCxnSpPr>
            <a:cxnSpLocks noChangeShapeType="1"/>
          </p:cNvCxnSpPr>
          <p:nvPr/>
        </p:nvCxnSpPr>
        <p:spPr bwMode="auto">
          <a:xfrm>
            <a:off x="6786578" y="4357694"/>
            <a:ext cx="285752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（三）常见病因</a:t>
            </a:r>
            <a:endParaRPr lang="en-US" altLang="zh-CN" dirty="0" smtClean="0"/>
          </a:p>
          <a:p>
            <a:pPr lvl="1"/>
            <a:r>
              <a:rPr altLang="en-US" dirty="0" smtClean="0"/>
              <a:t>急性腹泻</a:t>
            </a:r>
            <a:endParaRPr lang="en-US" altLang="en-US" dirty="0" smtClean="0"/>
          </a:p>
          <a:p>
            <a:pPr lvl="2"/>
            <a:r>
              <a:rPr dirty="0" smtClean="0"/>
              <a:t>肠道疾病：</a:t>
            </a:r>
            <a:r>
              <a:rPr dirty="0"/>
              <a:t>包括细菌、</a:t>
            </a:r>
            <a:r>
              <a:rPr dirty="0" smtClean="0"/>
              <a:t>病毒等引起的感染性疾病；</a:t>
            </a:r>
            <a:endParaRPr lang="en-US" dirty="0" smtClean="0"/>
          </a:p>
          <a:p>
            <a:pPr lvl="2"/>
            <a:r>
              <a:rPr dirty="0" smtClean="0"/>
              <a:t>急性中毒：</a:t>
            </a:r>
            <a:r>
              <a:rPr dirty="0"/>
              <a:t> 如进食毒蕈、河豚、</a:t>
            </a:r>
            <a:r>
              <a:rPr dirty="0" smtClean="0"/>
              <a:t>鱼胆等食物；</a:t>
            </a:r>
            <a:endParaRPr lang="en-US" dirty="0" smtClean="0"/>
          </a:p>
          <a:p>
            <a:pPr lvl="2"/>
            <a:r>
              <a:rPr dirty="0" smtClean="0"/>
              <a:t>全身性疾病：</a:t>
            </a:r>
            <a:r>
              <a:rPr dirty="0"/>
              <a:t> 如伤寒、败血症、过敏性紫癜等。</a:t>
            </a:r>
            <a:endParaRPr lang="en-US" dirty="0" smtClean="0"/>
          </a:p>
          <a:p>
            <a:pPr lvl="1"/>
            <a:r>
              <a:rPr dirty="0"/>
              <a:t>慢性腹泻 </a:t>
            </a:r>
            <a:endParaRPr lang="en-US" dirty="0" smtClean="0"/>
          </a:p>
          <a:p>
            <a:pPr lvl="2"/>
            <a:r>
              <a:rPr dirty="0" smtClean="0"/>
              <a:t>肠源性疾病：</a:t>
            </a:r>
            <a:r>
              <a:rPr dirty="0"/>
              <a:t>包括慢性细菌性痢疾、</a:t>
            </a:r>
            <a:r>
              <a:rPr dirty="0" smtClean="0"/>
              <a:t>肠结核等；</a:t>
            </a:r>
            <a:endParaRPr lang="en-US" dirty="0" smtClean="0"/>
          </a:p>
          <a:p>
            <a:pPr lvl="2"/>
            <a:r>
              <a:rPr dirty="0"/>
              <a:t>胃、胰及肝、</a:t>
            </a:r>
            <a:r>
              <a:rPr dirty="0" smtClean="0"/>
              <a:t>胆源性疾病； </a:t>
            </a:r>
            <a:endParaRPr lang="en-US" dirty="0" smtClean="0"/>
          </a:p>
          <a:p>
            <a:pPr lvl="2"/>
            <a:r>
              <a:rPr dirty="0" smtClean="0"/>
              <a:t>全身性疾病：如甲状腺功能亢进、尿毒症等； </a:t>
            </a:r>
            <a:endParaRPr lang="en-US" dirty="0" smtClean="0"/>
          </a:p>
          <a:p>
            <a:pPr lvl="2"/>
            <a:r>
              <a:rPr dirty="0" smtClean="0"/>
              <a:t>药物性腹泻：如服用利血平</a:t>
            </a:r>
            <a:r>
              <a:rPr dirty="0"/>
              <a:t>、</a:t>
            </a:r>
            <a:r>
              <a:rPr dirty="0" smtClean="0"/>
              <a:t>甲状腺素等。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altLang="en-US" dirty="0" smtClean="0"/>
              <a:t>腹泻的特点</a:t>
            </a:r>
            <a:endParaRPr lang="en-US" altLang="en-US" dirty="0" smtClean="0"/>
          </a:p>
          <a:p>
            <a:pPr lvl="2"/>
            <a:r>
              <a:rPr dirty="0"/>
              <a:t>包括起病的急缓，有无诱因，病程长短，</a:t>
            </a:r>
            <a:r>
              <a:rPr dirty="0" smtClean="0"/>
              <a:t>腹泻的次数及粪</a:t>
            </a:r>
            <a:r>
              <a:rPr dirty="0"/>
              <a:t>便性状、成分，有无加重缓解的因素及伴随症状</a:t>
            </a:r>
            <a:r>
              <a:rPr dirty="0" smtClean="0"/>
              <a:t>。</a:t>
            </a:r>
            <a:endParaRPr lang="en-US" dirty="0" smtClean="0"/>
          </a:p>
          <a:p>
            <a:pPr lvl="1"/>
            <a:r>
              <a:rPr dirty="0" smtClean="0"/>
              <a:t>伴随症状</a:t>
            </a:r>
            <a:endParaRPr lang="en-US" dirty="0" smtClean="0"/>
          </a:p>
          <a:p>
            <a:pPr lvl="2"/>
            <a:r>
              <a:rPr dirty="0" smtClean="0"/>
              <a:t>发热</a:t>
            </a:r>
            <a:endParaRPr lang="en-US" dirty="0" smtClean="0"/>
          </a:p>
          <a:p>
            <a:pPr lvl="2"/>
            <a:r>
              <a:rPr dirty="0" smtClean="0"/>
              <a:t>腹痛</a:t>
            </a:r>
            <a:endParaRPr lang="en-US" dirty="0" smtClean="0"/>
          </a:p>
          <a:p>
            <a:pPr lvl="2"/>
            <a:r>
              <a:rPr altLang="en-US" dirty="0" smtClean="0"/>
              <a:t>里急后重</a:t>
            </a:r>
            <a:endParaRPr lang="en-US" altLang="en-US" dirty="0" smtClean="0"/>
          </a:p>
          <a:p>
            <a:pPr lvl="2"/>
            <a:r>
              <a:rPr altLang="en-US" dirty="0"/>
              <a:t>明显消瘦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altLang="en-US" dirty="0" smtClean="0"/>
              <a:t>腹泻对患者的影响</a:t>
            </a:r>
            <a:endParaRPr lang="en-US" altLang="en-US" dirty="0" smtClean="0"/>
          </a:p>
          <a:p>
            <a:pPr lvl="2"/>
            <a:r>
              <a:rPr dirty="0" smtClean="0"/>
              <a:t>脱水及电解质紊乱</a:t>
            </a:r>
            <a:endParaRPr lang="en-US" dirty="0" smtClean="0"/>
          </a:p>
          <a:p>
            <a:pPr lvl="2"/>
            <a:r>
              <a:rPr dirty="0" smtClean="0"/>
              <a:t>营养不良</a:t>
            </a:r>
            <a:endParaRPr lang="en-US" dirty="0" smtClean="0"/>
          </a:p>
          <a:p>
            <a:pPr lvl="2"/>
            <a:r>
              <a:rPr dirty="0" smtClean="0"/>
              <a:t>肛周皮肤损害</a:t>
            </a:r>
            <a:endParaRPr lang="en-US" dirty="0" smtClean="0"/>
          </a:p>
          <a:p>
            <a:pPr lvl="2"/>
            <a:r>
              <a:rPr dirty="0"/>
              <a:t>焦虑、抑郁等情绪反应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6" name="Picture 4" descr="直肠脱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00174"/>
            <a:ext cx="2973387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215074" y="464344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仿宋_GB2312" pitchFamily="49" charset="-122"/>
                <a:ea typeface="仿宋_GB2312" pitchFamily="49" charset="-122"/>
              </a:rPr>
              <a:t>脱肛</a:t>
            </a:r>
            <a:endParaRPr lang="zh-CN" altLang="en-US" b="1" dirty="0">
              <a:solidFill>
                <a:srgbClr val="C00000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dirty="0"/>
              <a:t>相关的既往病史与个人史   </a:t>
            </a:r>
            <a:endParaRPr lang="en-US" dirty="0" smtClean="0"/>
          </a:p>
          <a:p>
            <a:pPr lvl="2"/>
            <a:r>
              <a:rPr dirty="0" smtClean="0"/>
              <a:t>有无腹泻的相关病史</a:t>
            </a:r>
            <a:r>
              <a:rPr dirty="0"/>
              <a:t>、用药史、</a:t>
            </a:r>
            <a:r>
              <a:rPr dirty="0" smtClean="0"/>
              <a:t>化学毒物接触史</a:t>
            </a:r>
            <a:r>
              <a:rPr dirty="0"/>
              <a:t>、不洁饮食史及传染患者接触史等</a:t>
            </a:r>
            <a:r>
              <a:rPr dirty="0" smtClean="0"/>
              <a:t>。</a:t>
            </a:r>
            <a:endParaRPr lang="en-US" dirty="0" smtClean="0"/>
          </a:p>
          <a:p>
            <a:pPr lvl="1"/>
            <a:r>
              <a:rPr dirty="0"/>
              <a:t>处理情况    </a:t>
            </a:r>
            <a:endParaRPr lang="en-US" dirty="0" smtClean="0"/>
          </a:p>
          <a:p>
            <a:pPr lvl="2"/>
            <a:r>
              <a:rPr dirty="0" smtClean="0"/>
              <a:t>腹泻后有无采取相应的处理措施及其效果等</a:t>
            </a:r>
            <a:r>
              <a:rPr dirty="0"/>
              <a:t>，包括诊断、</a:t>
            </a:r>
            <a:r>
              <a:rPr dirty="0" smtClean="0"/>
              <a:t>治疗的经过</a:t>
            </a:r>
            <a:r>
              <a:rPr dirty="0"/>
              <a:t>、相关的辅助检查结果等。 </a:t>
            </a:r>
            <a:r>
              <a:rPr dirty="0" smtClean="0"/>
              <a:t>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dirty="0" smtClean="0"/>
              <a:t>一般状态</a:t>
            </a:r>
            <a:endParaRPr lang="en-US" dirty="0" smtClean="0"/>
          </a:p>
          <a:p>
            <a:pPr lvl="2"/>
            <a:r>
              <a:rPr dirty="0" smtClean="0"/>
              <a:t>生命体征</a:t>
            </a:r>
            <a:r>
              <a:rPr dirty="0"/>
              <a:t>、营养状况、皮肤弹性、有无肛周皮肤损害等 </a:t>
            </a:r>
          </a:p>
          <a:p>
            <a:pPr lvl="1"/>
            <a:r>
              <a:rPr dirty="0" smtClean="0"/>
              <a:t>腹部评估</a:t>
            </a:r>
            <a:endParaRPr lang="en-US" dirty="0" smtClean="0"/>
          </a:p>
          <a:p>
            <a:pPr lvl="2"/>
            <a:r>
              <a:rPr dirty="0" smtClean="0"/>
              <a:t>有无腹部压痛</a:t>
            </a:r>
            <a:r>
              <a:rPr dirty="0"/>
              <a:t>、肠鸣音亢进等 </a:t>
            </a:r>
          </a:p>
          <a:p>
            <a:pPr lvl="1"/>
            <a:r>
              <a:rPr dirty="0" smtClean="0"/>
              <a:t>神经系统评估</a:t>
            </a:r>
            <a:endParaRPr lang="en-US" dirty="0" smtClean="0"/>
          </a:p>
          <a:p>
            <a:pPr lvl="2"/>
            <a:r>
              <a:rPr dirty="0" smtClean="0"/>
              <a:t>有无肌力下降</a:t>
            </a:r>
            <a:r>
              <a:rPr dirty="0"/>
              <a:t>、神经反射减弱等电解质紊乱的表现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57166"/>
            <a:ext cx="8077200" cy="563563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Pages>0</Pages>
  <Words>371</Words>
  <Characters>0</Characters>
  <Application>Microsoft Office PowerPoint</Application>
  <DocSecurity>0</DocSecurity>
  <PresentationFormat>全屏显示(4:3)</PresentationFormat>
  <Lines>0</Lines>
  <Paragraphs>91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课件模板</vt:lpstr>
      <vt:lpstr>第十一节  腹泻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157</cp:revision>
  <cp:lastPrinted>1899-12-30T00:00:00Z</cp:lastPrinted>
  <dcterms:created xsi:type="dcterms:W3CDTF">2008-12-16T07:41:38Z</dcterms:created>
  <dcterms:modified xsi:type="dcterms:W3CDTF">2015-12-11T08:37:38Z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